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4681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D864E-0212-4CFD-8BB8-3C23799AEE66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CB629-A123-48F7-A4B3-659C7DDF2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42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CB629-A123-48F7-A4B3-659C7DDF2F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5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2751A-B1FE-DAE6-1B0A-65A080DF61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D011E1-C9B6-1842-2D4E-0ECCEE9284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6CF6C-7145-35E8-5537-F37C521EA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6A90-31A1-4044-AEBB-1F6CA8EAE154}" type="datetime1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37E11-7C82-C4F0-52FF-1DBD425B3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004CE-2E54-7FED-4852-55BADF1E6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433E-9314-4939-AC90-B8E80A642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6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BAE05-6619-951B-9ACF-6081915D6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DF3CA6-C6D9-CB19-2C1F-FB7375B1E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FD20F-A44E-E712-8B0B-2ED7531FE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FD5B-442B-1F4D-8B3F-ED3849D54670}" type="datetime1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FF1A5-5F34-B298-BA40-3ED093D1B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E7331-5933-4117-B5A3-B237D378D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433E-9314-4939-AC90-B8E80A642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6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C2E6C9-8117-F974-E3CE-00ACE294AF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2D1AE6-7DC0-7CAB-9302-77B19A39F0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D3447-7ACB-2DFC-E3A1-208C8834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ED22-94E4-4542-A29C-B10FD9F531CC}" type="datetime1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8B95A-B72B-21F8-C33E-06698FE73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706FC-50DF-D6C0-453B-810F35EBC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433E-9314-4939-AC90-B8E80A642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38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AE637-6C22-4F00-9429-F76E67712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2C91E-46A2-4241-C8CF-486CF22FC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04DBB-AA5F-136F-90F9-95F1F502A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019F-2342-774D-A93C-88C9C4AF258A}" type="datetime1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5E537-C062-A38F-911B-2A573B9FB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04734-8C97-A4F6-7637-FB26F0D56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433E-9314-4939-AC90-B8E80A642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65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1B0A8-6618-6BCE-35A6-A82E9EC9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5E2C12-AEB4-3485-17FF-3A01D1915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329E1-6F42-EAC5-9138-B40FF2F55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0B11-D486-E142-B940-D1461C533516}" type="datetime1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F4B73-1AE4-D6A0-A256-6DC9B76F5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C5E89-1D30-9117-4721-E52FD16F7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433E-9314-4939-AC90-B8E80A642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64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5A61B-9A38-E165-66F0-9B3171589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A218E-5273-04D7-B985-6CD1248650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CC444-84E7-B9FE-F5C6-6E04E673F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87DA79-875D-0239-518B-79BAD62B9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B258-DD5F-3540-8FAC-C5EC0B950CAA}" type="datetime1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000B7D-DCB8-A1AC-64CC-7E060F6C6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45E84-F082-C85C-AE73-5E6185383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433E-9314-4939-AC90-B8E80A642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12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F1A72-8860-BB09-31B2-7EFB3C011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C59F21-BF04-7884-71D3-04121FD43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2F4C55-4834-189F-B891-7E4E3A4B4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7AED7A-670D-7471-7233-4CEBF3C850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7D492A-23DB-C636-10D7-7842103F9C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124382-05EE-B65E-A4E6-712AE22AE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3143-4C5C-F64D-9E59-285B86C377DE}" type="datetime1">
              <a:rPr lang="en-US" smtClean="0"/>
              <a:t>5/1/2025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EE5173-F7C2-396F-4C14-CE7ABDF9B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FE5AAF-62BA-3951-4DD8-86D6B29FE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433E-9314-4939-AC90-B8E80A642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98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34161-1759-11F0-ED15-99EEC5F42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B21644-49C7-C073-1B75-E3381CE6D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1C51-DF4E-454B-97A3-C53FC53FAC6A}" type="datetime1">
              <a:rPr lang="en-US" smtClean="0"/>
              <a:t>5/1/2025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3E1818-5EF9-DDC0-525F-E2AF86A73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3EB14-FB9C-D76C-5B5C-B7AB4EAB3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433E-9314-4939-AC90-B8E80A642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45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FBF897-E2C8-34B9-381E-DF09180C9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CAA3-259B-8648-9496-753CE2FE2CA4}" type="datetime1">
              <a:rPr lang="en-US" smtClean="0"/>
              <a:t>5/1/2025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AC639E-6904-3A4C-E432-4EF89BF1B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54D2C-481F-69FF-DFDE-CBCDA78B4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433E-9314-4939-AC90-B8E80A642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51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22E04-CB8D-8677-D009-F0CDF4429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1171E-10C6-9C41-777A-1A7C9A7E6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70315C-6FBF-8C04-43E5-75F5A6FDC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28E895-795D-A53E-4DC9-3D3BE0E2C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01E0-8CF2-1441-B118-B53D85D133B3}" type="datetime1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8B2286-BB3C-45B2-F463-9FC07E2E5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91DE7C-2ACA-F150-B31E-34358F7A6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433E-9314-4939-AC90-B8E80A642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77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7BB48-6432-00A8-C134-4035BEAA2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1B4C35-B2EA-1CD4-7745-9C47BECCF6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87841F-CA05-3490-7FB9-6FCE03FC8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F31A3A-EED4-8259-8082-327457E69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0370-40D4-6C4B-80D2-5C97D06AD64B}" type="datetime1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E55817-D0AB-B334-061B-A194B3439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72760C-E569-E460-B0ED-614451BA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433E-9314-4939-AC90-B8E80A642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6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60C61A-6FC5-DA0F-4265-D794C3FD5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C24F1-6B59-BF46-F2FA-1612F90A8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3637A-FAB6-5152-0171-42220346FF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C4630F-00D8-C94F-9A91-89B887B294AB}" type="datetime1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DDB91-5CC5-4024-B789-27D92EE9C8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DRAFT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24F41-DFDD-0110-2E87-229D07404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D5433E-9314-4939-AC90-B8E80A642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21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google.com/url?sa=t&amp;rct=j&amp;q=&amp;esrc=s&amp;source=video&amp;cd=&amp;cad=rja&amp;uact=8&amp;ved=2ahUKEwi9_uuwu8-HAxXTj4kEHQdAO_0QtwJ6BAgPEAI&amp;url=https%3A%2F%2Fwww.youtube.com%2Fwatch%3Fv%3DagP0LCPL4nw&amp;usg=AOvVaw2sXRSKOxQfzcFDjx0QLG1b&amp;opi=89978449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arm.ca/wp-content/uploads/2022/03/asset-management-getting-started-guide-2013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narrabay.com/about/financial-information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E062C27-CA6D-CB65-1A2E-6883B2CF05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460" b="1"/>
          <a:stretch/>
        </p:blipFill>
        <p:spPr>
          <a:xfrm>
            <a:off x="-4" y="42329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F5BE7B-FAC2-A98F-6E93-1BBEA7780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4922" y="4092821"/>
            <a:ext cx="7257078" cy="1228499"/>
          </a:xfrm>
        </p:spPr>
        <p:txBody>
          <a:bodyPr anchor="b">
            <a:normAutofit/>
          </a:bodyPr>
          <a:lstStyle/>
          <a:p>
            <a:r>
              <a:rPr lang="en-US" sz="4000" b="1" dirty="0"/>
              <a:t>Proposal for a Townwide Asset Management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72B943-D52C-DAB0-5D22-B53CA7E83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6946" y="5634309"/>
            <a:ext cx="3897630" cy="646785"/>
          </a:xfrm>
        </p:spPr>
        <p:txBody>
          <a:bodyPr>
            <a:normAutofit/>
          </a:bodyPr>
          <a:lstStyle/>
          <a:p>
            <a:r>
              <a:rPr lang="en-US" sz="2000" dirty="0"/>
              <a:t>Optimizing the Life of Town Assets for Sustained Operations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E114B-976B-3E12-C0F4-4C3279E39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55400" y="6356350"/>
            <a:ext cx="898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5D5433E-9314-4939-AC90-B8E80A642588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D3767E-C928-41F1-47AB-0399C1A80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6914" y="237421"/>
            <a:ext cx="3493332" cy="3493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45956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5BE7B-FAC2-A98F-6E93-1BBEA7780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418" y="583186"/>
            <a:ext cx="10503562" cy="775845"/>
          </a:xfrm>
        </p:spPr>
        <p:txBody>
          <a:bodyPr anchor="ctr">
            <a:noAutofit/>
          </a:bodyPr>
          <a:lstStyle/>
          <a:p>
            <a:pPr algn="l"/>
            <a:r>
              <a:rPr lang="en-US" sz="3600" b="1" dirty="0">
                <a:solidFill>
                  <a:schemeClr val="tx2"/>
                </a:solidFill>
              </a:rPr>
              <a:t>Initial Work by Asset Management Commission</a:t>
            </a:r>
            <a:br>
              <a:rPr lang="en-US" sz="3600" b="1" dirty="0">
                <a:solidFill>
                  <a:schemeClr val="tx2"/>
                </a:solidFill>
              </a:rPr>
            </a:b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72B943-D52C-DAB0-5D22-B53CA7E83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100" y="1447800"/>
            <a:ext cx="6223000" cy="4478718"/>
          </a:xfrm>
        </p:spPr>
        <p:txBody>
          <a:bodyPr anchor="ctr">
            <a:noAutofit/>
          </a:bodyPr>
          <a:lstStyle/>
          <a:p>
            <a:pPr algn="l"/>
            <a:r>
              <a:rPr lang="en-US" sz="3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Reviewed the following documents: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Audited Fixed Asset Listing (primary document)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List of town insured properties from Interlocal Trust document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Vehicle lists/logs from DPW and Police Department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Capital Improvement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E114B-976B-3E12-C0F4-4C3279E39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433E-9314-4939-AC90-B8E80A642588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9A373E-F152-8025-8C87-41F6482DCF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399750" y="5926518"/>
            <a:ext cx="673608" cy="7949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025893-CE4D-7D5F-DCE2-96F811333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478" y="2070757"/>
            <a:ext cx="4493076" cy="323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23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5BE7B-FAC2-A98F-6E93-1BBEA7780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943" y="198504"/>
            <a:ext cx="10503562" cy="775845"/>
          </a:xfrm>
        </p:spPr>
        <p:txBody>
          <a:bodyPr anchor="ctr">
            <a:noAutofit/>
          </a:bodyPr>
          <a:lstStyle/>
          <a:p>
            <a:pPr algn="l"/>
            <a:r>
              <a:rPr lang="en-US" sz="3600" b="1" dirty="0">
                <a:solidFill>
                  <a:schemeClr val="tx2"/>
                </a:solidFill>
              </a:rPr>
              <a:t>Early Decisions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72B943-D52C-DAB0-5D22-B53CA7E83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675" y="974350"/>
            <a:ext cx="7109279" cy="5616950"/>
          </a:xfrm>
        </p:spPr>
        <p:txBody>
          <a:bodyPr anchor="ctr">
            <a:normAutofit/>
          </a:bodyPr>
          <a:lstStyle/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look at assets greater than $5000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Useful life greater than three (3) years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Concentrate on vehicles and equipment initially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Goal of projecting repair/replacement of assets out fifteen (15) years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Hold off on entities that have some degree asset management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DPW Roads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School Department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Enterprise fund entities (water and sewer)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E114B-976B-3E12-C0F4-4C3279E39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433E-9314-4939-AC90-B8E80A642588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19C038-37AC-35AE-CEFC-11D76C6333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399750" y="5926518"/>
            <a:ext cx="673608" cy="7949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3A89C1-9D88-FA76-724D-484C04518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148" y="1441450"/>
            <a:ext cx="4040177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92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5BE7B-FAC2-A98F-6E93-1BBEA7780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418" y="309623"/>
            <a:ext cx="10503562" cy="775845"/>
          </a:xfrm>
        </p:spPr>
        <p:txBody>
          <a:bodyPr anchor="ctr">
            <a:noAutofit/>
          </a:bodyPr>
          <a:lstStyle/>
          <a:p>
            <a:pPr algn="l"/>
            <a:r>
              <a:rPr lang="en-US" sz="3600" b="1" dirty="0">
                <a:solidFill>
                  <a:schemeClr val="tx2"/>
                </a:solidFill>
              </a:rPr>
              <a:t>Initial Findings (Vehicles and Equipment)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72B943-D52C-DAB0-5D22-B53CA7E83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1018792"/>
            <a:ext cx="9217025" cy="5337557"/>
          </a:xfrm>
        </p:spPr>
        <p:txBody>
          <a:bodyPr anchor="ctr">
            <a:normAutofit/>
          </a:bodyPr>
          <a:lstStyle/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Inconsistencies between the three lists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Very little information about vehicles in asset register</a:t>
            </a:r>
          </a:p>
          <a:p>
            <a:pPr marL="749300" lvl="1" indent="-292100" algn="l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Missing VIN</a:t>
            </a:r>
          </a:p>
          <a:p>
            <a:pPr marL="749300" lvl="1" indent="-292100" algn="l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Wrong year/make/model</a:t>
            </a:r>
          </a:p>
          <a:p>
            <a:pPr marL="749300" lvl="1" indent="-292100" algn="l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 evidence there was a town-wide system to track all department vehicles and equipment (except police department and DPW)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Capital Asset Register is not set up for Asset Management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E114B-976B-3E12-C0F4-4C3279E39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433E-9314-4939-AC90-B8E80A642588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C83D47-4E02-C4EB-A7F1-92762E3D09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399750" y="5926518"/>
            <a:ext cx="673608" cy="7949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294DF4-2BBD-DBEC-422E-047C89D66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2413" y="2465387"/>
            <a:ext cx="2743200" cy="26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44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5BE7B-FAC2-A98F-6E93-1BBEA7780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418" y="233854"/>
            <a:ext cx="10503562" cy="1125178"/>
          </a:xfrm>
        </p:spPr>
        <p:txBody>
          <a:bodyPr anchor="ctr">
            <a:noAutofit/>
          </a:bodyPr>
          <a:lstStyle/>
          <a:p>
            <a:pPr algn="l"/>
            <a:r>
              <a:rPr lang="en-US" sz="3600" b="1" dirty="0">
                <a:solidFill>
                  <a:schemeClr val="tx2"/>
                </a:solidFill>
              </a:rPr>
              <a:t>Differences between and Asset Listing for AMP vs Town of North Smithfield Asset Register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72B943-D52C-DAB0-5D22-B53CA7E83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625" y="1428750"/>
            <a:ext cx="7362825" cy="4981575"/>
          </a:xfrm>
        </p:spPr>
        <p:txBody>
          <a:bodyPr anchor="ctr">
            <a:normAutofit/>
          </a:bodyPr>
          <a:lstStyle/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Audited Asset Register depreciates while AMP projects replacement value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Audited Asset Register not set up to provide details when an asset is established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Audited Asset Register lists bond projects by total cost (no breakdown of components or potential assets)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Lots of gaps in information needed for an AMP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E114B-976B-3E12-C0F4-4C3279E39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433E-9314-4939-AC90-B8E80A642588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5024D1-95DE-0529-7686-7D551831D5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399750" y="5926518"/>
            <a:ext cx="673608" cy="7949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2DD43D-FB1D-93AD-7382-56DDFA199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737" y="2453614"/>
            <a:ext cx="3884925" cy="233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91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5BE7B-FAC2-A98F-6E93-1BBEA7780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418" y="382717"/>
            <a:ext cx="10503562" cy="775845"/>
          </a:xfrm>
        </p:spPr>
        <p:txBody>
          <a:bodyPr anchor="ctr">
            <a:noAutofit/>
          </a:bodyPr>
          <a:lstStyle/>
          <a:p>
            <a:pPr algn="l"/>
            <a:r>
              <a:rPr lang="en-US" sz="3600" b="1" dirty="0">
                <a:solidFill>
                  <a:schemeClr val="tx2"/>
                </a:solidFill>
              </a:rPr>
              <a:t>Next Steps/Recommendations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72B943-D52C-DAB0-5D22-B53CA7E83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6250" y="1419225"/>
            <a:ext cx="6934454" cy="5056058"/>
          </a:xfrm>
        </p:spPr>
        <p:txBody>
          <a:bodyPr anchor="ctr">
            <a:normAutofit/>
          </a:bodyPr>
          <a:lstStyle/>
          <a:p>
            <a:pPr marL="292100" indent="-292100" algn="l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Consider designating/creating a position that be an advocate for ensuring the program is followed by all affected departments (program will need constant updating/coordination). Until then, through RFQ process, find a firm/person to temporarily fill this need.</a:t>
            </a:r>
          </a:p>
          <a:p>
            <a:pPr marL="292100" indent="-292100" algn="l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Hire a firm that specializes in developing municipal asset management programs.</a:t>
            </a:r>
          </a:p>
          <a:p>
            <a:pPr marL="292100" indent="-292100" algn="l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E114B-976B-3E12-C0F4-4C3279E39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433E-9314-4939-AC90-B8E80A642588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49F279-3C42-7572-E57E-0A70CDA2C3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399750" y="5926518"/>
            <a:ext cx="673608" cy="7949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F93E2E-DAC9-D2E0-BAE3-D6AABA151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654" y="1809517"/>
            <a:ext cx="4279900" cy="341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85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0277599-20D1-72D4-B4DA-CA03D3D69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955" y="2230374"/>
            <a:ext cx="2998459" cy="30744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F5BE7B-FAC2-A98F-6E93-1BBEA7780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168" y="280756"/>
            <a:ext cx="10503562" cy="775845"/>
          </a:xfrm>
        </p:spPr>
        <p:txBody>
          <a:bodyPr anchor="ctr">
            <a:noAutofit/>
          </a:bodyPr>
          <a:lstStyle/>
          <a:p>
            <a:pPr algn="l"/>
            <a:r>
              <a:rPr lang="en-US" sz="3600" b="1" dirty="0">
                <a:solidFill>
                  <a:schemeClr val="tx2"/>
                </a:solidFill>
              </a:rPr>
              <a:t>Stumbling blocks that can undermine the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72B943-D52C-DAB0-5D22-B53CA7E83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918" y="1269325"/>
            <a:ext cx="9052282" cy="5087025"/>
          </a:xfrm>
        </p:spPr>
        <p:txBody>
          <a:bodyPr anchor="ctr">
            <a:noAutofit/>
          </a:bodyPr>
          <a:lstStyle/>
          <a:p>
            <a:pPr marL="228600" indent="-2286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Underfunding the program on an annual  basis (restricted account)</a:t>
            </a:r>
          </a:p>
          <a:p>
            <a:pPr marL="228600" indent="-228600" algn="l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Lack of commitment and/or buy-in</a:t>
            </a:r>
          </a:p>
          <a:p>
            <a:pPr marL="228600" indent="-2286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Failure to recognize it is an on-going program that </a:t>
            </a:r>
          </a:p>
          <a:p>
            <a:pPr marL="234950" algn="l"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needs constant updating</a:t>
            </a:r>
          </a:p>
          <a:p>
            <a:pPr marL="228600"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Failure to stick to established guidelines</a:t>
            </a:r>
          </a:p>
          <a:p>
            <a:pPr marL="228600" indent="-228600" algn="l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Turnover</a:t>
            </a:r>
          </a:p>
          <a:p>
            <a:pPr marL="228600" indent="-2286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Failure to recognize that you must spend money on asset replacement/repair to maintain the town’s assets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E114B-976B-3E12-C0F4-4C3279E39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433E-9314-4939-AC90-B8E80A642588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82A802-128C-9B8B-C84B-3F5A3E4B75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9750" y="5926518"/>
            <a:ext cx="673608" cy="79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59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5BE7B-FAC2-A98F-6E93-1BBEA7780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418" y="583186"/>
            <a:ext cx="10787332" cy="775845"/>
          </a:xfrm>
        </p:spPr>
        <p:txBody>
          <a:bodyPr anchor="ctr">
            <a:noAutofit/>
          </a:bodyPr>
          <a:lstStyle/>
          <a:p>
            <a:pPr algn="l"/>
            <a:r>
              <a:rPr lang="en-US" sz="3600" b="1" dirty="0">
                <a:solidFill>
                  <a:schemeClr val="tx2"/>
                </a:solidFill>
              </a:rPr>
              <a:t>Real World Example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72B943-D52C-DAB0-5D22-B53CA7E83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5682" y="1418797"/>
            <a:ext cx="10106749" cy="2309142"/>
          </a:xfrm>
        </p:spPr>
        <p:txBody>
          <a:bodyPr anchor="ctr">
            <a:noAutofit/>
          </a:bodyPr>
          <a:lstStyle/>
          <a:p>
            <a:pPr algn="l">
              <a:lnSpc>
                <a:spcPct val="110000"/>
              </a:lnSpc>
            </a:pPr>
            <a:r>
              <a:rPr lang="en-US" sz="3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link below is a short video (14 mins) of an example of one Municipality's journey implementing an Asset Management Plan.  </a:t>
            </a:r>
          </a:p>
          <a:p>
            <a:pPr marL="228600"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b="1" i="1" dirty="0">
                <a:solidFill>
                  <a:schemeClr val="tx2"/>
                </a:solidFill>
                <a:latin typeface="+mj-lt"/>
                <a:ea typeface="+mj-ea"/>
                <a:cs typeface="+mj-cs"/>
                <a:hlinkClick r:id="rId2"/>
              </a:rPr>
              <a:t>Example of Asset Management in a Municipality</a:t>
            </a:r>
            <a:endParaRPr lang="en-US" sz="3000" b="1" i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E114B-976B-3E12-C0F4-4C3279E39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433E-9314-4939-AC90-B8E80A642588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82A802-128C-9B8B-C84B-3F5A3E4B75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9750" y="5926518"/>
            <a:ext cx="673608" cy="7949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AA05AB-07E1-3EB8-69F3-9343D0D3D03D}"/>
              </a:ext>
            </a:extLst>
          </p:cNvPr>
          <p:cNvSpPr txBox="1"/>
          <p:nvPr/>
        </p:nvSpPr>
        <p:spPr>
          <a:xfrm>
            <a:off x="5486447" y="6400412"/>
            <a:ext cx="755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  <a:t>DRAFT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7D0955-BE52-2FB1-FF50-06068FD19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1349" y="4101642"/>
            <a:ext cx="1743318" cy="17433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A5438E-4A6F-4D20-A1A7-3A11A2C204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1834" y="3724542"/>
            <a:ext cx="4941771" cy="2497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C15BE6-E7CD-605E-4E19-77E32B86E024}"/>
              </a:ext>
            </a:extLst>
          </p:cNvPr>
          <p:cNvSpPr txBox="1"/>
          <p:nvPr/>
        </p:nvSpPr>
        <p:spPr>
          <a:xfrm>
            <a:off x="9663605" y="3012360"/>
            <a:ext cx="2072949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ym typeface="Wingdings" panose="05000000000000000000" pitchFamily="2" charset="2"/>
              </a:rPr>
              <a:t> </a:t>
            </a:r>
            <a:r>
              <a:rPr lang="en-US" sz="1200" i="1" dirty="0">
                <a:sym typeface="Wingdings" panose="05000000000000000000" pitchFamily="2" charset="2"/>
              </a:rPr>
              <a:t>”</a:t>
            </a:r>
            <a:r>
              <a:rPr lang="en-US" sz="1200" i="1" dirty="0"/>
              <a:t>Ctrl+Click” to follow link</a:t>
            </a:r>
          </a:p>
        </p:txBody>
      </p:sp>
    </p:spTree>
    <p:extLst>
      <p:ext uri="{BB962C8B-B14F-4D97-AF65-F5344CB8AC3E}">
        <p14:creationId xmlns:p14="http://schemas.microsoft.com/office/powerpoint/2010/main" val="3403963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128E00-8454-9A12-C3EF-9F49EF4F4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78639-F508-942A-9429-8A6B897FB7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243" y="296592"/>
            <a:ext cx="10503562" cy="775845"/>
          </a:xfrm>
        </p:spPr>
        <p:txBody>
          <a:bodyPr anchor="ctr">
            <a:noAutofit/>
          </a:bodyPr>
          <a:lstStyle/>
          <a:p>
            <a:pPr algn="just"/>
            <a:r>
              <a:rPr lang="en-US" sz="3600" b="1" dirty="0">
                <a:solidFill>
                  <a:schemeClr val="tx2"/>
                </a:solidFill>
              </a:rPr>
              <a:t>Implementing an Asset Management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E52354-4148-3864-091B-7D45552BCC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418" y="1072437"/>
            <a:ext cx="10414387" cy="511695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 anchor="ctr">
            <a:noAutofit/>
          </a:bodyPr>
          <a:lstStyle/>
          <a:p>
            <a:pPr algn="l"/>
            <a:endParaRPr lang="en-US" sz="1600" dirty="0">
              <a:hlinkClick r:id="rId2"/>
            </a:endParaRPr>
          </a:p>
          <a:p>
            <a:pPr algn="l"/>
            <a:endParaRPr lang="en-US" sz="1600" dirty="0">
              <a:hlinkClick r:id="rId2"/>
            </a:endParaRPr>
          </a:p>
          <a:p>
            <a:pPr algn="l"/>
            <a:endParaRPr lang="en-US" sz="1600" dirty="0">
              <a:hlinkClick r:id="rId2"/>
            </a:endParaRPr>
          </a:p>
          <a:p>
            <a:pPr algn="l"/>
            <a:endParaRPr lang="en-US" sz="1600" dirty="0">
              <a:hlinkClick r:id="rId2"/>
            </a:endParaRPr>
          </a:p>
          <a:p>
            <a:pPr algn="l"/>
            <a:endParaRPr lang="en-US" sz="1600" dirty="0">
              <a:hlinkClick r:id="rId2"/>
            </a:endParaRPr>
          </a:p>
          <a:p>
            <a:pPr algn="l"/>
            <a:endParaRPr lang="en-US" sz="1600" dirty="0">
              <a:hlinkClick r:id="rId2"/>
            </a:endParaRPr>
          </a:p>
          <a:p>
            <a:pPr algn="l"/>
            <a:endParaRPr lang="en-US" sz="1600" dirty="0">
              <a:hlinkClick r:id="rId2"/>
            </a:endParaRPr>
          </a:p>
          <a:p>
            <a:pPr algn="l"/>
            <a:endParaRPr lang="en-US" sz="1600" dirty="0">
              <a:hlinkClick r:id="rId2"/>
            </a:endParaRPr>
          </a:p>
          <a:p>
            <a:pPr algn="l"/>
            <a:endParaRPr lang="en-US" sz="1600" dirty="0">
              <a:hlinkClick r:id="rId2"/>
            </a:endParaRPr>
          </a:p>
          <a:p>
            <a:pPr algn="l"/>
            <a:endParaRPr lang="en-US" sz="1600" dirty="0">
              <a:hlinkClick r:id="rId2"/>
            </a:endParaRPr>
          </a:p>
          <a:p>
            <a:pPr algn="l"/>
            <a:endParaRPr lang="en-US" sz="1600" dirty="0">
              <a:hlinkClick r:id="rId2"/>
            </a:endParaRPr>
          </a:p>
          <a:p>
            <a:pPr algn="l"/>
            <a:endParaRPr lang="en-US" sz="1600" dirty="0">
              <a:hlinkClick r:id="rId2"/>
            </a:endParaRPr>
          </a:p>
          <a:p>
            <a:pPr algn="l"/>
            <a:r>
              <a:rPr lang="en-US" sz="1600" dirty="0">
                <a:hlinkClick r:id="rId2"/>
              </a:rPr>
              <a:t>https://sarm.ca/wp-content/uploads/2022/03/asset-management-getting-started-guide-2013.pdf</a:t>
            </a:r>
            <a:endParaRPr lang="en-US" sz="1600" dirty="0"/>
          </a:p>
          <a:p>
            <a:pPr algn="l"/>
            <a:endParaRPr lang="en-US" sz="2000" b="1" u="sng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F88F8-0379-5108-EE2C-BF5C35F3F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433E-9314-4939-AC90-B8E80A642588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E4919D-4694-C9EF-245E-067297FC4C1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399750" y="5926518"/>
            <a:ext cx="673608" cy="7949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892EDC-A32B-EF01-F78D-9EA31EDA2F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897" y="1442337"/>
            <a:ext cx="7083532" cy="35282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E5DD2C-A251-C552-3047-B69F28D728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4997" y="1841388"/>
            <a:ext cx="2736240" cy="273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3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5BE7B-FAC2-A98F-6E93-1BBEA7780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418" y="583186"/>
            <a:ext cx="10503562" cy="775845"/>
          </a:xfrm>
        </p:spPr>
        <p:txBody>
          <a:bodyPr anchor="ctr">
            <a:noAutofit/>
          </a:bodyPr>
          <a:lstStyle/>
          <a:p>
            <a:pPr algn="just"/>
            <a:r>
              <a:rPr lang="en-US" sz="3600" b="1" dirty="0">
                <a:solidFill>
                  <a:schemeClr val="tx2"/>
                </a:solidFill>
              </a:rPr>
              <a:t>Suggested Draft Scope of work for Development of</a:t>
            </a:r>
            <a:br>
              <a:rPr lang="en-US" sz="3600" b="1" dirty="0">
                <a:solidFill>
                  <a:schemeClr val="tx2"/>
                </a:solidFill>
              </a:rPr>
            </a:br>
            <a:r>
              <a:rPr lang="en-US" sz="3600" b="1" dirty="0">
                <a:solidFill>
                  <a:schemeClr val="tx2"/>
                </a:solidFill>
              </a:rPr>
              <a:t>				an AM 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72B943-D52C-DAB0-5D22-B53CA7E83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0018" y="1525994"/>
            <a:ext cx="5318482" cy="4830356"/>
          </a:xfrm>
          <a:ln>
            <a:solidFill>
              <a:schemeClr val="accent6">
                <a:lumMod val="75000"/>
              </a:schemeClr>
            </a:solidFill>
          </a:ln>
        </p:spPr>
        <p:txBody>
          <a:bodyPr anchor="ctr">
            <a:noAutofit/>
          </a:bodyPr>
          <a:lstStyle/>
          <a:p>
            <a:pPr algn="l"/>
            <a:r>
              <a:rPr lang="en-US" sz="2000" b="1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Phase I</a:t>
            </a:r>
          </a:p>
          <a:p>
            <a:pPr marL="177800" indent="-1778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Generate an asset listing/hierarchy</a:t>
            </a:r>
          </a:p>
          <a:p>
            <a:pPr marL="177800" indent="-1778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Conduct condition assessment on identified asset</a:t>
            </a:r>
          </a:p>
          <a:p>
            <a:pPr marL="177800" indent="-1778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Review town organizational structure – recommend where program fits in</a:t>
            </a:r>
          </a:p>
          <a:p>
            <a:pPr marL="177800" indent="-1778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Recommend/suggest different levels of complexity</a:t>
            </a:r>
          </a:p>
          <a:p>
            <a:pPr marL="177800" indent="-1778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Present options for funding the program</a:t>
            </a:r>
          </a:p>
          <a:p>
            <a:pPr marL="177800" indent="-1778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Review and recommend at least three applicable Asse Management Software Programs</a:t>
            </a:r>
          </a:p>
          <a:p>
            <a:pPr marL="177800" indent="-1778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Submit findings so town can determine level of comfort and then negotiate Phase II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E114B-976B-3E12-C0F4-4C3279E39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433E-9314-4939-AC90-B8E80A642588}" type="slidenum">
              <a:rPr lang="en-US" smtClean="0"/>
              <a:t>18</a:t>
            </a:fld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3D37167-9138-65A3-CF6A-B051B204F375}"/>
              </a:ext>
            </a:extLst>
          </p:cNvPr>
          <p:cNvSpPr txBox="1">
            <a:spLocks/>
          </p:cNvSpPr>
          <p:nvPr/>
        </p:nvSpPr>
        <p:spPr>
          <a:xfrm>
            <a:off x="5969000" y="1525994"/>
            <a:ext cx="5318482" cy="483035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Phase II (Training/Implementation)</a:t>
            </a:r>
          </a:p>
          <a:p>
            <a:pPr marL="114300" indent="-1143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Implement and populate data into Asset Management software</a:t>
            </a:r>
          </a:p>
          <a:p>
            <a:pPr marL="114300" indent="-1143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Educate/train staff in use of the program</a:t>
            </a:r>
          </a:p>
          <a:p>
            <a:pPr marL="114300" indent="-1143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Develop an Asset Management Manual that can be adopted and used town-wide</a:t>
            </a:r>
          </a:p>
          <a:p>
            <a:pPr marL="114300" indent="-1143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Assist town staff in turning the Asset Management Plan into a sustainable Program</a:t>
            </a:r>
          </a:p>
          <a:p>
            <a:pPr marL="114300" indent="-1143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Incorporate the Asset Management Plan into other key town functions (budget, planning, capital improvement program and future bonding)</a:t>
            </a:r>
          </a:p>
          <a:p>
            <a:pPr marL="114300" indent="-1143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114300" indent="-1143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E88A1F-C069-387F-B31D-E2F35D07D2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399750" y="5926518"/>
            <a:ext cx="673608" cy="79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42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5BE7B-FAC2-A98F-6E93-1BBEA7780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068" y="196673"/>
            <a:ext cx="10503562" cy="775845"/>
          </a:xfrm>
        </p:spPr>
        <p:txBody>
          <a:bodyPr anchor="ctr">
            <a:noAutofit/>
          </a:bodyPr>
          <a:lstStyle/>
          <a:p>
            <a:pPr algn="l"/>
            <a:r>
              <a:rPr lang="en-US" sz="3600" b="1" dirty="0">
                <a:solidFill>
                  <a:schemeClr val="tx2"/>
                </a:solidFill>
              </a:rPr>
              <a:t>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72B943-D52C-DAB0-5D22-B53CA7E83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446" y="972518"/>
            <a:ext cx="6379108" cy="5748957"/>
          </a:xfrm>
        </p:spPr>
        <p:txBody>
          <a:bodyPr anchor="ctr">
            <a:noAutofit/>
          </a:bodyPr>
          <a:lstStyle/>
          <a:p>
            <a:pPr algn="l"/>
            <a:r>
              <a:rPr lang="en-US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goal of this presentation is to provide information to the Town Council on the need to develop an Asset Management Plan that will define the long-term strategy and steps necessary to properly and effectively manage town assets over time.</a:t>
            </a:r>
          </a:p>
          <a:p>
            <a:pPr algn="l"/>
            <a:r>
              <a:rPr lang="en-US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Current Commission members:</a:t>
            </a:r>
          </a:p>
          <a:p>
            <a:pPr marL="1090613" indent="-398463" algn="l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Paul Nordstrom, Chairman</a:t>
            </a:r>
          </a:p>
          <a:p>
            <a:pPr marL="1090613" indent="-398463" algn="l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Joshua Wowk</a:t>
            </a:r>
          </a:p>
          <a:p>
            <a:pPr marL="1090613" indent="-398463" algn="l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Louis Maccarone, Vice Chairman</a:t>
            </a:r>
          </a:p>
          <a:p>
            <a:pPr marL="1090613" indent="-398463" algn="l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Roark Maynard, Secretary</a:t>
            </a:r>
          </a:p>
          <a:p>
            <a:pPr marL="1090613" indent="-398463" algn="l">
              <a:spcBef>
                <a:spcPts val="0"/>
              </a:spcBef>
              <a:buFont typeface="+mj-lt"/>
              <a:buAutoNum type="arabicPeriod"/>
            </a:pPr>
            <a:r>
              <a:rPr lang="en-US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Vacant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E114B-976B-3E12-C0F4-4C3279E39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433E-9314-4939-AC90-B8E80A642588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1B0045-2E3A-B9A6-83DA-B606B38A96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399750" y="5926518"/>
            <a:ext cx="673608" cy="7949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AC43FE-8FFA-2C04-61C8-0C4346AA2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876" y="1443387"/>
            <a:ext cx="4759678" cy="397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88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A9E579-C4EB-D507-FFA2-7796615C7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5" y="2134876"/>
            <a:ext cx="4744941" cy="2962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F5BE7B-FAC2-A98F-6E93-1BBEA7780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418" y="341509"/>
            <a:ext cx="10503562" cy="775845"/>
          </a:xfrm>
        </p:spPr>
        <p:txBody>
          <a:bodyPr anchor="ctr">
            <a:noAutofit/>
          </a:bodyPr>
          <a:lstStyle/>
          <a:p>
            <a:pPr algn="l"/>
            <a:r>
              <a:rPr lang="en-US" sz="3600" b="1" dirty="0">
                <a:solidFill>
                  <a:schemeClr val="tx2"/>
                </a:solidFill>
              </a:rPr>
              <a:t>What is Asset Management (AM)?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72B943-D52C-DAB0-5D22-B53CA7E83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933" y="1359031"/>
            <a:ext cx="6592791" cy="4192014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3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sustainable plan that ensures </a:t>
            </a:r>
            <a:r>
              <a:rPr lang="en-US" sz="3000" dirty="0">
                <a:solidFill>
                  <a:schemeClr val="tx2"/>
                </a:solidFill>
              </a:rPr>
              <a:t>identified assets can be kept healthy and working properly with </a:t>
            </a:r>
            <a:r>
              <a:rPr lang="en-US" sz="3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appropriate maintenance and repairs, while allowing the Town accuracy and predictability in budgeting for maintenance and, ultimately, replacement.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E114B-976B-3E12-C0F4-4C3279E39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433E-9314-4939-AC90-B8E80A642588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411584-5330-ADF3-5BF5-E098DBDA389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399750" y="5926518"/>
            <a:ext cx="673608" cy="79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74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5BE7B-FAC2-A98F-6E93-1BBEA7780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294429"/>
            <a:ext cx="11431523" cy="775845"/>
          </a:xfrm>
        </p:spPr>
        <p:txBody>
          <a:bodyPr anchor="ctr">
            <a:noAutofit/>
          </a:bodyPr>
          <a:lstStyle/>
          <a:p>
            <a:pPr algn="l"/>
            <a:r>
              <a:rPr lang="en-US" sz="3600" b="1" dirty="0">
                <a:solidFill>
                  <a:schemeClr val="tx2"/>
                </a:solidFill>
              </a:rPr>
              <a:t>What is needed for an effective Asset Management Plan?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72B943-D52C-DAB0-5D22-B53CA7E83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376" y="1257299"/>
            <a:ext cx="11509248" cy="4981575"/>
          </a:xfrm>
        </p:spPr>
        <p:txBody>
          <a:bodyPr anchor="ctr">
            <a:normAutofit fontScale="92500"/>
          </a:bodyPr>
          <a:lstStyle/>
          <a:p>
            <a:pPr marL="292100" indent="-2921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Development of a list and breakdown of assets</a:t>
            </a:r>
          </a:p>
          <a:p>
            <a:pPr marL="292100" indent="-2921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condition assessment of those assets the town wants to track</a:t>
            </a:r>
          </a:p>
          <a:p>
            <a:pPr marL="292100" indent="-2921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criticality/risk assessment analysis</a:t>
            </a:r>
          </a:p>
          <a:p>
            <a:pPr marL="292100" indent="-2921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Identification of best practices and effective management strategies</a:t>
            </a:r>
          </a:p>
          <a:p>
            <a:pPr marL="292100" indent="-2921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Development of a computerized maintenance management system to track assets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E114B-976B-3E12-C0F4-4C3279E39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433E-9314-4939-AC90-B8E80A642588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4AA9E2-3A39-F6B9-5718-F69668E582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399750" y="5926518"/>
            <a:ext cx="673608" cy="79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93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5BE7B-FAC2-A98F-6E93-1BBEA7780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418" y="583186"/>
            <a:ext cx="10503562" cy="775845"/>
          </a:xfrm>
        </p:spPr>
        <p:txBody>
          <a:bodyPr anchor="ctr">
            <a:noAutofit/>
          </a:bodyPr>
          <a:lstStyle/>
          <a:p>
            <a:pPr algn="l"/>
            <a:r>
              <a:rPr lang="en-US" sz="3600" b="1" dirty="0">
                <a:solidFill>
                  <a:schemeClr val="tx2"/>
                </a:solidFill>
              </a:rPr>
              <a:t>Asset Management Plans come in all sizes and levels of sophistication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72B943-D52C-DAB0-5D22-B53CA7E83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764" y="2036699"/>
            <a:ext cx="10634472" cy="3588766"/>
          </a:xfrm>
        </p:spPr>
        <p:txBody>
          <a:bodyPr anchor="ctr">
            <a:normAutofit/>
          </a:bodyPr>
          <a:lstStyle/>
          <a:p>
            <a:pPr marL="292100" indent="-2921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Narragansett Bay Commission</a:t>
            </a:r>
          </a:p>
          <a:p>
            <a:pPr marL="292100" indent="-2921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North Smithfield School Department</a:t>
            </a:r>
          </a:p>
          <a:p>
            <a:pPr marL="292100" indent="-2921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North Smithfield Pump Station Asset Management Plan</a:t>
            </a:r>
          </a:p>
          <a:p>
            <a:pPr marL="292100" indent="-2921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Town of North Smithfield Road Improvement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E114B-976B-3E12-C0F4-4C3279E39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433E-9314-4939-AC90-B8E80A642588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E5C48D-129E-F712-428E-491B18B6AD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399750" y="5926518"/>
            <a:ext cx="673608" cy="79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73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5BE7B-FAC2-A98F-6E93-1BBEA7780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089" y="198265"/>
            <a:ext cx="11771911" cy="775845"/>
          </a:xfrm>
        </p:spPr>
        <p:txBody>
          <a:bodyPr anchor="ctr">
            <a:noAutofit/>
          </a:bodyPr>
          <a:lstStyle/>
          <a:p>
            <a:pPr algn="l"/>
            <a:r>
              <a:rPr lang="en-US" sz="3600" b="1" dirty="0">
                <a:solidFill>
                  <a:schemeClr val="tx2"/>
                </a:solidFill>
              </a:rPr>
              <a:t>Narragansett Bay Commission AMP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72B943-D52C-DAB0-5D22-B53CA7E83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689" y="1306875"/>
            <a:ext cx="10845788" cy="5187709"/>
          </a:xfrm>
        </p:spPr>
        <p:txBody>
          <a:bodyPr anchor="ctr">
            <a:noAutofit/>
          </a:bodyPr>
          <a:lstStyle/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Took about five years to develop and implement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large inventory of assets:</a:t>
            </a:r>
          </a:p>
          <a:p>
            <a:pPr marL="685800" lvl="2" indent="-228600" algn="l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Forty buildings (and growing)</a:t>
            </a:r>
          </a:p>
          <a:p>
            <a:pPr marL="685800" lvl="2" indent="-228600" algn="l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Hundreds of miles of large diameter sewers</a:t>
            </a:r>
          </a:p>
          <a:p>
            <a:pPr marL="685800" lvl="2" indent="-228600" algn="l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Eight (and growing) pump stations</a:t>
            </a:r>
          </a:p>
          <a:p>
            <a:pPr marL="685800" lvl="2" indent="-228600" algn="l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Tens of thousand pieces of equipment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computerized maintenance management system and Capital Improvement Program already in place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Through implementation, NBC was able to stabilize the annual expenditures by developing a long term (15 year)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Program has been in place for about fifteen years and is an integral part of the annual budget document (FY 19 Annual Budget $91,455,533)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https://www.narrabay.com/about/financial-information/</a:t>
            </a:r>
            <a:endParaRPr lang="en-US" i="1" u="sng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E114B-976B-3E12-C0F4-4C3279E39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23350" y="6356350"/>
            <a:ext cx="1630450" cy="365125"/>
          </a:xfrm>
        </p:spPr>
        <p:txBody>
          <a:bodyPr/>
          <a:lstStyle/>
          <a:p>
            <a:fld id="{65D5433E-9314-4939-AC90-B8E80A642588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AC900C-66CE-CC7F-B6D0-9F5233749B0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399750" y="5926518"/>
            <a:ext cx="673608" cy="7949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652847-0AD6-006B-9B95-DD1E7F654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656" y="974110"/>
            <a:ext cx="4383255" cy="249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64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5BE7B-FAC2-A98F-6E93-1BBEA7780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571" y="310896"/>
            <a:ext cx="10503562" cy="775845"/>
          </a:xfrm>
        </p:spPr>
        <p:txBody>
          <a:bodyPr anchor="ctr">
            <a:noAutofit/>
          </a:bodyPr>
          <a:lstStyle/>
          <a:p>
            <a:pPr algn="l"/>
            <a:r>
              <a:rPr lang="en-US" sz="3600" b="1" dirty="0">
                <a:solidFill>
                  <a:schemeClr val="tx2"/>
                </a:solidFill>
              </a:rPr>
              <a:t>North Smithfield School Department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72B943-D52C-DAB0-5D22-B53CA7E83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4193" y="1262720"/>
            <a:ext cx="6652491" cy="5093629"/>
          </a:xfrm>
        </p:spPr>
        <p:txBody>
          <a:bodyPr anchor="ctr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Condition Assessments, Jacobs 2017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Three buildings – High School, Middle School and NSES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Building systems evaluated – site, exterior envelope, interior finishes, plumbing, fire suppression, HVAC, electrical and lighting, security (communication and tele/Data), fire alarm and life safety systems, code compliance and accessibility.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SMMA on behalf of the NS School Dept edited and included results in Master Plan for RIDE submittal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E114B-976B-3E12-C0F4-4C3279E39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433E-9314-4939-AC90-B8E80A642588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B985C8-30CB-5A8F-385C-27227B3D6D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399750" y="5926518"/>
            <a:ext cx="673608" cy="79495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08A0790-1573-4506-A024-4E5EEC0D5C47}"/>
              </a:ext>
            </a:extLst>
          </p:cNvPr>
          <p:cNvGrpSpPr/>
          <p:nvPr/>
        </p:nvGrpSpPr>
        <p:grpSpPr>
          <a:xfrm>
            <a:off x="7042634" y="1334181"/>
            <a:ext cx="4693920" cy="4446478"/>
            <a:chOff x="6327648" y="1629456"/>
            <a:chExt cx="4693920" cy="44464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905B374-8C37-7164-F4E6-00A2B83D1266}"/>
                </a:ext>
              </a:extLst>
            </p:cNvPr>
            <p:cNvSpPr/>
            <p:nvPr/>
          </p:nvSpPr>
          <p:spPr>
            <a:xfrm>
              <a:off x="6327648" y="1629456"/>
              <a:ext cx="4693920" cy="444647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E7C6B1-E425-E3AE-AE74-9225FA0EC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8558" y="1858138"/>
              <a:ext cx="4583010" cy="53917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45970DB-FE87-EFAF-B2DE-F3B135A1D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29850" y="2593562"/>
              <a:ext cx="3400425" cy="3286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4577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5BE7B-FAC2-A98F-6E93-1BBEA7780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009" y="279190"/>
            <a:ext cx="10969982" cy="775845"/>
          </a:xfrm>
        </p:spPr>
        <p:txBody>
          <a:bodyPr anchor="ctr">
            <a:noAutofit/>
          </a:bodyPr>
          <a:lstStyle/>
          <a:p>
            <a:pPr algn="l"/>
            <a:r>
              <a:rPr lang="en-US" sz="3600" b="1" dirty="0">
                <a:solidFill>
                  <a:schemeClr val="tx2"/>
                </a:solidFill>
              </a:rPr>
              <a:t>North Smithfield Pump Station AMP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72B943-D52C-DAB0-5D22-B53CA7E83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275" y="1055034"/>
            <a:ext cx="6498487" cy="5523775"/>
          </a:xfrm>
        </p:spPr>
        <p:txBody>
          <a:bodyPr anchor="ctr"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Wright-Pierce 2022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Created an asset hierarchy for the nine pump stations and two metering stations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Conducted a condition assessment of each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Performed a criticality/risk analysis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Identified best practices and management strategies for implementing an Assert Management Plan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Developed a five-year CIP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Provided evaluation findings in a format that the town can use to populate a Computerized Maintenance Management System in the future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E114B-976B-3E12-C0F4-4C3279E39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433E-9314-4939-AC90-B8E80A642588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69ACB3-3A79-4A2E-C175-BA7C89E255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399750" y="5926518"/>
            <a:ext cx="673608" cy="7949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6B5DB6-13E0-F44F-5405-4ABA94C6E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470" y="1330713"/>
            <a:ext cx="4023812" cy="497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11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5BE7B-FAC2-A98F-6E93-1BBEA7780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4219" y="266447"/>
            <a:ext cx="10503562" cy="775845"/>
          </a:xfrm>
        </p:spPr>
        <p:txBody>
          <a:bodyPr anchor="ctr">
            <a:noAutofit/>
          </a:bodyPr>
          <a:lstStyle/>
          <a:p>
            <a:pPr algn="l"/>
            <a:r>
              <a:rPr lang="en-US" sz="3600" b="1" dirty="0">
                <a:solidFill>
                  <a:schemeClr val="tx2"/>
                </a:solidFill>
              </a:rPr>
              <a:t>North Smithfield Road Management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72B943-D52C-DAB0-5D22-B53CA7E83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9183" y="1359031"/>
            <a:ext cx="6728842" cy="4773545"/>
          </a:xfrm>
        </p:spPr>
        <p:txBody>
          <a:bodyPr anchor="ctr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Joe Casali Engineering, March 2014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Developed Roadway Inventory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Incorporated Inventory list into town GIS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Developed Roadway Condition Report (based on rating system)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Led to bond issue and annual repair/replacement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E114B-976B-3E12-C0F4-4C3279E39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433E-9314-4939-AC90-B8E80A642588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22E63D-AF96-343A-9749-EED3F60AF2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399750" y="5926518"/>
            <a:ext cx="673608" cy="7949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9FE7F4-F47C-EABC-B991-7D35FB3BB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7386" y="1358804"/>
            <a:ext cx="3783003" cy="496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29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</TotalTime>
  <Words>1093</Words>
  <Application>Microsoft Office PowerPoint</Application>
  <PresentationFormat>Widescreen</PresentationFormat>
  <Paragraphs>144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Aptos Display</vt:lpstr>
      <vt:lpstr>Arial</vt:lpstr>
      <vt:lpstr>Arial Rounded MT Bold</vt:lpstr>
      <vt:lpstr>Wingdings</vt:lpstr>
      <vt:lpstr>Office Theme</vt:lpstr>
      <vt:lpstr>Proposal for a Townwide Asset Management Program</vt:lpstr>
      <vt:lpstr>Introduction</vt:lpstr>
      <vt:lpstr>What is Asset Management (AM)?</vt:lpstr>
      <vt:lpstr>What is needed for an effective Asset Management Plan?</vt:lpstr>
      <vt:lpstr>Asset Management Plans come in all sizes and levels of sophistication</vt:lpstr>
      <vt:lpstr>Narragansett Bay Commission AMP</vt:lpstr>
      <vt:lpstr>North Smithfield School Department</vt:lpstr>
      <vt:lpstr>North Smithfield Pump Station AMP</vt:lpstr>
      <vt:lpstr>North Smithfield Road Management Program</vt:lpstr>
      <vt:lpstr>Initial Work by Asset Management Commission </vt:lpstr>
      <vt:lpstr>Early Decisions</vt:lpstr>
      <vt:lpstr>Initial Findings (Vehicles and Equipment)</vt:lpstr>
      <vt:lpstr>Differences between and Asset Listing for AMP vs Town of North Smithfield Asset Register</vt:lpstr>
      <vt:lpstr>Next Steps/Recommendations</vt:lpstr>
      <vt:lpstr>Stumbling blocks that can undermine the program</vt:lpstr>
      <vt:lpstr>Real World Example</vt:lpstr>
      <vt:lpstr>Implementing an Asset Management Plan</vt:lpstr>
      <vt:lpstr>Suggested Draft Scope of work for Development of     an AM  Plan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for a Townwide Asset Management Program</dc:title>
  <dc:creator>roark maynard</dc:creator>
  <cp:lastModifiedBy>Denise Stevens</cp:lastModifiedBy>
  <cp:revision>16</cp:revision>
  <cp:lastPrinted>2024-07-29T15:03:32Z</cp:lastPrinted>
  <dcterms:created xsi:type="dcterms:W3CDTF">2024-06-16T16:09:57Z</dcterms:created>
  <dcterms:modified xsi:type="dcterms:W3CDTF">2025-05-01T19:23:15Z</dcterms:modified>
</cp:coreProperties>
</file>